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49" r:id="rId15"/>
    <p:sldId id="338" r:id="rId16"/>
    <p:sldId id="353" r:id="rId17"/>
    <p:sldId id="305" r:id="rId18"/>
    <p:sldId id="292" r:id="rId19"/>
    <p:sldId id="306" r:id="rId20"/>
    <p:sldId id="307" r:id="rId21"/>
    <p:sldId id="308" r:id="rId22"/>
    <p:sldId id="309" r:id="rId23"/>
    <p:sldId id="310" r:id="rId24"/>
    <p:sldId id="364" r:id="rId25"/>
    <p:sldId id="354" r:id="rId26"/>
    <p:sldId id="355" r:id="rId27"/>
    <p:sldId id="345" r:id="rId28"/>
    <p:sldId id="357" r:id="rId29"/>
    <p:sldId id="347" r:id="rId30"/>
    <p:sldId id="358" r:id="rId31"/>
    <p:sldId id="359" r:id="rId32"/>
    <p:sldId id="346" r:id="rId33"/>
    <p:sldId id="361" r:id="rId34"/>
    <p:sldId id="348" r:id="rId35"/>
    <p:sldId id="332" r:id="rId36"/>
    <p:sldId id="312" r:id="rId37"/>
    <p:sldId id="293" r:id="rId38"/>
    <p:sldId id="298" r:id="rId39"/>
    <p:sldId id="299" r:id="rId40"/>
    <p:sldId id="297" r:id="rId41"/>
    <p:sldId id="295" r:id="rId42"/>
    <p:sldId id="296" r:id="rId43"/>
    <p:sldId id="321" r:id="rId44"/>
    <p:sldId id="322" r:id="rId45"/>
    <p:sldId id="315" r:id="rId46"/>
    <p:sldId id="331" r:id="rId47"/>
    <p:sldId id="316" r:id="rId48"/>
    <p:sldId id="317" r:id="rId49"/>
    <p:sldId id="319" r:id="rId50"/>
    <p:sldId id="320" r:id="rId51"/>
    <p:sldId id="313" r:id="rId52"/>
    <p:sldId id="323" r:id="rId53"/>
    <p:sldId id="324" r:id="rId54"/>
    <p:sldId id="362" r:id="rId55"/>
    <p:sldId id="363" r:id="rId56"/>
    <p:sldId id="326" r:id="rId57"/>
    <p:sldId id="352" r:id="rId58"/>
    <p:sldId id="334" r:id="rId59"/>
    <p:sldId id="335" r:id="rId60"/>
    <p:sldId id="339" r:id="rId61"/>
    <p:sldId id="340" r:id="rId62"/>
    <p:sldId id="342" r:id="rId63"/>
    <p:sldId id="350" r:id="rId64"/>
    <p:sldId id="351" r:id="rId65"/>
    <p:sldId id="343" r:id="rId6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/>
    <p:restoredTop sz="94694"/>
  </p:normalViewPr>
  <p:slideViewPr>
    <p:cSldViewPr snapToGrid="0">
      <p:cViewPr varScale="1">
        <p:scale>
          <a:sx n="151" d="100"/>
          <a:sy n="151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mstudio.ai/downloa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i.net/en/document/1045535.htm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7" Type="http://schemas.openxmlformats.org/officeDocument/2006/relationships/image" Target="../media/image6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huggingface.co/bartowski/granite-3.1-1b-a400m-instruct-GGU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650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Tokens co-occurrence can be understood as a vector of numbers, these observed interactions represent the token in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E781C-560A-7702-BA6C-19F6C9B412AD}"/>
              </a:ext>
            </a:extLst>
          </p:cNvPr>
          <p:cNvSpPr/>
          <p:nvPr/>
        </p:nvSpPr>
        <p:spPr>
          <a:xfrm>
            <a:off x="317157" y="4481043"/>
            <a:ext cx="8509686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Previously we represented a document in a DTM, this was a series of numbers if a word was present.  Vector embeddings are models that are more sophisticated representations of the document/tokens.</a:t>
            </a:r>
          </a:p>
        </p:txBody>
      </p:sp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Responses are built concept by concept, token by token based on the vector embedding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4FB3-BBCD-F7CA-E284-CE4232CE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150-0CCC-1314-C6D8-AB92F6E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29A3-5CB2-C41C-0293-08D05AF14E06}"/>
              </a:ext>
            </a:extLst>
          </p:cNvPr>
          <p:cNvSpPr txBox="1"/>
          <p:nvPr/>
        </p:nvSpPr>
        <p:spPr>
          <a:xfrm>
            <a:off x="4808764" y="971311"/>
            <a:ext cx="4139292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C418-EC59-7704-AAA8-35EE63965492}"/>
              </a:ext>
            </a:extLst>
          </p:cNvPr>
          <p:cNvSpPr txBox="1"/>
          <p:nvPr/>
        </p:nvSpPr>
        <p:spPr>
          <a:xfrm>
            <a:off x="73478" y="1879252"/>
            <a:ext cx="391885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Jan AI). It allows for various quantization levels.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E6C2D-538B-70AA-6B01-5A2B6BB9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38937"/>
              </p:ext>
            </p:extLst>
          </p:nvPr>
        </p:nvGraphicFramePr>
        <p:xfrm>
          <a:off x="4661807" y="2811900"/>
          <a:ext cx="4336854" cy="2042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08995">
                  <a:extLst>
                    <a:ext uri="{9D8B030D-6E8A-4147-A177-3AD203B41FA5}">
                      <a16:colId xmlns:a16="http://schemas.microsoft.com/office/drawing/2014/main" val="2107847790"/>
                    </a:ext>
                  </a:extLst>
                </a:gridCol>
                <a:gridCol w="918176">
                  <a:extLst>
                    <a:ext uri="{9D8B030D-6E8A-4147-A177-3AD203B41FA5}">
                      <a16:colId xmlns:a16="http://schemas.microsoft.com/office/drawing/2014/main" val="293819761"/>
                    </a:ext>
                  </a:extLst>
                </a:gridCol>
                <a:gridCol w="2509683">
                  <a:extLst>
                    <a:ext uri="{9D8B030D-6E8A-4147-A177-3AD203B41FA5}">
                      <a16:colId xmlns:a16="http://schemas.microsoft.com/office/drawing/2014/main" val="1148656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011</a:t>
                      </a:r>
                    </a:p>
                    <a:p>
                      <a:pPr algn="ctr"/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1) = 0 + 2 + 1 = 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0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</a:t>
                      </a:r>
                    </a:p>
                    <a:p>
                      <a:pPr algn="ctr"/>
                      <a:r>
                        <a:rPr lang="en-US" sz="1000" b="0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8)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(0 * 2) + (1 * 1) = 0 + 4 + 0+ 1 = 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9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01011001</a:t>
                      </a:r>
                    </a:p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2^7)+(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*2^6) + 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2^5)+(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*2^4)+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2^3)+(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*2^2)+(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2^1)+(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*2^0) = 89</a:t>
                      </a: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01569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03A55-9251-CC65-96A5-5C18CC6A5CC3}"/>
              </a:ext>
            </a:extLst>
          </p:cNvPr>
          <p:cNvCxnSpPr/>
          <p:nvPr/>
        </p:nvCxnSpPr>
        <p:spPr>
          <a:xfrm>
            <a:off x="4327071" y="1232807"/>
            <a:ext cx="0" cy="311875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05071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</a:t>
            </a:r>
            <a:r>
              <a:rPr lang="en-US" sz="1200" dirty="0">
                <a:solidFill>
                  <a:schemeClr val="accent2"/>
                </a:solidFill>
              </a:rPr>
              <a:t>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be rather large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E6527-8C9F-6266-47E7-7E6B6EA6917F}"/>
              </a:ext>
            </a:extLst>
          </p:cNvPr>
          <p:cNvSpPr/>
          <p:nvPr/>
        </p:nvSpPr>
        <p:spPr>
          <a:xfrm>
            <a:off x="6640285" y="137159"/>
            <a:ext cx="2441121" cy="523218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 class we’re using llama 3.2 1B instruct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DC08-4DA8-D39C-E6B4-E5E06688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download LM-Studio*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0E170-57A0-E005-1007-70D51B77692D}"/>
              </a:ext>
            </a:extLst>
          </p:cNvPr>
          <p:cNvSpPr txBox="1"/>
          <p:nvPr/>
        </p:nvSpPr>
        <p:spPr>
          <a:xfrm>
            <a:off x="225824" y="889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https://lmstudio.ai/download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2706C-72AD-6421-D039-D7259741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" y="1254380"/>
            <a:ext cx="7772400" cy="32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3A213-950B-6168-B90C-3C3782E01E95}"/>
              </a:ext>
            </a:extLst>
          </p:cNvPr>
          <p:cNvSpPr txBox="1"/>
          <p:nvPr/>
        </p:nvSpPr>
        <p:spPr>
          <a:xfrm>
            <a:off x="464695" y="4676931"/>
            <a:ext cx="76187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*if you have Mac with Intel chip, you should download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see the appendix.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A398F-7D31-CDC7-A162-6FF462E945B2}"/>
              </a:ext>
            </a:extLst>
          </p:cNvPr>
          <p:cNvSpPr txBox="1"/>
          <p:nvPr/>
        </p:nvSpPr>
        <p:spPr>
          <a:xfrm>
            <a:off x="225824" y="295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Local LLMs are as secure as your laptop.</a:t>
            </a:r>
          </a:p>
        </p:txBody>
      </p:sp>
    </p:spTree>
    <p:extLst>
      <p:ext uri="{BB962C8B-B14F-4D97-AF65-F5344CB8AC3E}">
        <p14:creationId xmlns:p14="http://schemas.microsoft.com/office/powerpoint/2010/main" val="4041675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search for “llama3.2-1b-instruct”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95519-D264-A20E-E740-2D6CE132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3" y="731160"/>
            <a:ext cx="6614410" cy="4127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BDC81B-AFB3-4296-BE76-CD97800A18E0}"/>
              </a:ext>
            </a:extLst>
          </p:cNvPr>
          <p:cNvSpPr/>
          <p:nvPr/>
        </p:nvSpPr>
        <p:spPr>
          <a:xfrm>
            <a:off x="2540832" y="1037884"/>
            <a:ext cx="734518" cy="19646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37330-D09A-2FEF-AD92-9D293113423D}"/>
              </a:ext>
            </a:extLst>
          </p:cNvPr>
          <p:cNvSpPr/>
          <p:nvPr/>
        </p:nvSpPr>
        <p:spPr>
          <a:xfrm>
            <a:off x="2540832" y="2059714"/>
            <a:ext cx="1379096" cy="35370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EFB53-6D6E-18EA-D561-11D439624E1C}"/>
              </a:ext>
            </a:extLst>
          </p:cNvPr>
          <p:cNvSpPr/>
          <p:nvPr/>
        </p:nvSpPr>
        <p:spPr>
          <a:xfrm>
            <a:off x="6238405" y="4332931"/>
            <a:ext cx="904407" cy="261553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5B5E-618B-A1E5-FB9C-475AEF6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780308"/>
            <a:ext cx="6621905" cy="409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92C9C-19B5-BE5C-3D17-3961DF4AB1EE}"/>
              </a:ext>
            </a:extLst>
          </p:cNvPr>
          <p:cNvSpPr/>
          <p:nvPr/>
        </p:nvSpPr>
        <p:spPr>
          <a:xfrm>
            <a:off x="3305330" y="712853"/>
            <a:ext cx="2398427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B802B-4C5E-B666-D23C-D8FD68879FAF}"/>
              </a:ext>
            </a:extLst>
          </p:cNvPr>
          <p:cNvSpPr/>
          <p:nvPr/>
        </p:nvSpPr>
        <p:spPr>
          <a:xfrm>
            <a:off x="4582536" y="3253685"/>
            <a:ext cx="1121221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CBB68-8EFB-1CF1-B76F-6F82E27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81" y="687956"/>
            <a:ext cx="4187979" cy="4318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564891-45C3-9764-1696-84BF487D4FC7}"/>
              </a:ext>
            </a:extLst>
          </p:cNvPr>
          <p:cNvSpPr/>
          <p:nvPr/>
        </p:nvSpPr>
        <p:spPr>
          <a:xfrm>
            <a:off x="2212686" y="1405717"/>
            <a:ext cx="4098174" cy="97022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1CFC-B25D-2541-20D9-905BB59D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8CA1-9F69-3B0B-BCE6-FEC0186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5104"/>
            <a:ext cx="7465380" cy="449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the developer icon to start your local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36B24-04DA-4CC0-ACB7-4785FB349737}"/>
              </a:ext>
            </a:extLst>
          </p:cNvPr>
          <p:cNvSpPr/>
          <p:nvPr/>
        </p:nvSpPr>
        <p:spPr>
          <a:xfrm>
            <a:off x="1028539" y="1274164"/>
            <a:ext cx="1840321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77D91-6128-A4B2-36BF-640938C39E55}"/>
              </a:ext>
            </a:extLst>
          </p:cNvPr>
          <p:cNvSpPr/>
          <p:nvPr/>
        </p:nvSpPr>
        <p:spPr>
          <a:xfrm>
            <a:off x="4894287" y="841260"/>
            <a:ext cx="1588959" cy="23329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2E9EC-912C-EEBA-CCA3-985385151D9F}"/>
              </a:ext>
            </a:extLst>
          </p:cNvPr>
          <p:cNvSpPr/>
          <p:nvPr/>
        </p:nvSpPr>
        <p:spPr>
          <a:xfrm>
            <a:off x="571499" y="991911"/>
            <a:ext cx="385600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3C69-99D5-F98D-1AC7-EB9E365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82"/>
          <a:stretch>
            <a:fillRect/>
          </a:stretch>
        </p:blipFill>
        <p:spPr>
          <a:xfrm>
            <a:off x="135231" y="731160"/>
            <a:ext cx="3439036" cy="411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8773-279E-6A1C-1382-1BD0EEA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4" y="880672"/>
            <a:ext cx="4640127" cy="338215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 rot="9537665">
            <a:off x="2631958" y="3858990"/>
            <a:ext cx="243679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4BA9-DF14-B489-223A-F44D030D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D1DB-5316-58CC-AAC3-93012A6D681D}"/>
              </a:ext>
            </a:extLst>
          </p:cNvPr>
          <p:cNvSpPr txBox="1"/>
          <p:nvPr/>
        </p:nvSpPr>
        <p:spPr>
          <a:xfrm>
            <a:off x="225824" y="971331"/>
            <a:ext cx="45720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show how R can interact with APIs &amp; your local server.  It can also interact with commercial APIs like OpenAI, or Gemini models.</a:t>
            </a:r>
          </a:p>
        </p:txBody>
      </p:sp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4093-6822-854B-5306-8A907DFF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816576" cy="594000"/>
          </a:xfrm>
        </p:spPr>
        <p:txBody>
          <a:bodyPr/>
          <a:lstStyle/>
          <a:p>
            <a:pPr algn="r"/>
            <a:r>
              <a:rPr lang="en-US" dirty="0"/>
              <a:t>Start Here Day 2 Vienna Summer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00B1A-506A-9021-484E-FB475D79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0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83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D35-5A66-7CD4-97CD-7DA2939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server, you can efficiently use LLMs in a workflow but be mindful of the instructions.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05DD-85AC-E5F7-15E4-DAB3DEB8179B}"/>
              </a:ext>
            </a:extLst>
          </p:cNvPr>
          <p:cNvSpPr txBox="1"/>
          <p:nvPr/>
        </p:nvSpPr>
        <p:spPr>
          <a:xfrm>
            <a:off x="225824" y="78395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G_llm_content_generation.R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7C4D4-E04E-DD08-49F5-7BF7AE03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DD443-C282-5C70-1E66-91501EF9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DEF5C-7A1D-1081-F124-BA77E796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C3B4-5D7F-DB5F-0C70-787A3F529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22041750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EC59-DF6A-E991-45F3-0D414211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2" y="894164"/>
            <a:ext cx="303453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also a system level prompt.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38F61-DCE0-135E-F0B2-A3A819E3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0" y="0"/>
            <a:ext cx="572226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1168E-11D0-74A3-D07E-8BEDFBEFED63}"/>
              </a:ext>
            </a:extLst>
          </p:cNvPr>
          <p:cNvSpPr txBox="1"/>
          <p:nvPr/>
        </p:nvSpPr>
        <p:spPr>
          <a:xfrm>
            <a:off x="7551258" y="4897281"/>
            <a:ext cx="15927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*AI Generated, forgive the typos!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8A60F-03A0-959A-BD43-93360C127C95}"/>
              </a:ext>
            </a:extLst>
          </p:cNvPr>
          <p:cNvSpPr txBox="1"/>
          <p:nvPr/>
        </p:nvSpPr>
        <p:spPr>
          <a:xfrm>
            <a:off x="202852" y="1623062"/>
            <a:ext cx="282515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system prompt is a specialized type of prompt used in AI language models that sets the overall context, behavior, or persona for the AI's responses. It acts as a foundational instruction set that guides the model's conduct throughout an interaction, often without being directly visible to the end-user.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5DCD0-5C2F-F637-570B-75B2236E749F}"/>
              </a:ext>
            </a:extLst>
          </p:cNvPr>
          <p:cNvSpPr txBox="1"/>
          <p:nvPr/>
        </p:nvSpPr>
        <p:spPr>
          <a:xfrm>
            <a:off x="202852" y="3501449"/>
            <a:ext cx="264912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System Prompt Best Practices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Give context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Specify </a:t>
            </a:r>
            <a:r>
              <a:rPr lang="en-US" sz="1200" dirty="0">
                <a:solidFill>
                  <a:schemeClr val="accent4"/>
                </a:solidFill>
              </a:rPr>
              <a:t>Response Format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Clear &amp; Specific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Examples help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Breaks task down to subset &amp; steps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9271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884A17F5-6521-87D0-421E-118FF036F650}"/>
              </a:ext>
            </a:extLst>
          </p:cNvPr>
          <p:cNvSpPr/>
          <p:nvPr/>
        </p:nvSpPr>
        <p:spPr>
          <a:xfrm>
            <a:off x="6455383" y="941497"/>
            <a:ext cx="410114" cy="3696999"/>
          </a:xfrm>
          <a:prstGeom prst="upDownArrow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0558-99E6-BB62-4D33-4561768F2E71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H_llm_sentiment.R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02CE4-1F1A-8011-B778-D134BD8F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2" y="2501142"/>
            <a:ext cx="2076138" cy="264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19C9-4824-2C2D-8EBB-DFEE5C8A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1" y="0"/>
            <a:ext cx="2076139" cy="2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218EA-C965-6FB3-D53F-04A5FB700E6C}"/>
              </a:ext>
            </a:extLst>
          </p:cNvPr>
          <p:cNvSpPr txBox="1"/>
          <p:nvPr/>
        </p:nvSpPr>
        <p:spPr>
          <a:xfrm>
            <a:off x="6048532" y="3668569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A11-0B06-F727-E427-FF0D9EC1B4DE}"/>
              </a:ext>
            </a:extLst>
          </p:cNvPr>
          <p:cNvSpPr txBox="1"/>
          <p:nvPr/>
        </p:nvSpPr>
        <p:spPr>
          <a:xfrm>
            <a:off x="6048532" y="1308373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61076-45CA-F5BB-638A-840D4EA3CBB4}"/>
              </a:ext>
            </a:extLst>
          </p:cNvPr>
          <p:cNvSpPr txBox="1"/>
          <p:nvPr/>
        </p:nvSpPr>
        <p:spPr>
          <a:xfrm>
            <a:off x="6048532" y="2488471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Neutral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321D4-3356-2EFA-BAA9-52C1944C81FB}"/>
              </a:ext>
            </a:extLst>
          </p:cNvPr>
          <p:cNvSpPr txBox="1"/>
          <p:nvPr/>
        </p:nvSpPr>
        <p:spPr>
          <a:xfrm>
            <a:off x="225824" y="2226860"/>
            <a:ext cx="527640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LLMs are good are getting polarity [1B parameter models aside] because they more aptly pick up on sarcasm and nuance semantic structure.  However, pinpointing/explaining LLM reasoning in a response is not readily understood.</a:t>
            </a: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C89E-7BF6-D7E3-9BAF-51EBB37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DC998-5226-2C85-6EFE-056D408A95C5}"/>
              </a:ext>
            </a:extLst>
          </p:cNvPr>
          <p:cNvSpPr txBox="1"/>
          <p:nvPr/>
        </p:nvSpPr>
        <p:spPr>
          <a:xfrm>
            <a:off x="471487" y="1593503"/>
            <a:ext cx="200739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4"/>
                </a:solidFill>
                <a:effectLst/>
                <a:latin typeface="Google Sans"/>
              </a:rPr>
              <a:t>Text summarization is the process of shortening a piece of text while preserving its key information and overall meaning. </a:t>
            </a:r>
            <a:r>
              <a:rPr lang="en-US" b="0" i="0" dirty="0">
                <a:solidFill>
                  <a:schemeClr val="accent4"/>
                </a:solidFill>
                <a:effectLst/>
                <a:latin typeface="Google Sans"/>
              </a:rPr>
              <a:t>Identifies and extracts the most important points by rephrasing them. 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7FB0-6E8C-0A2F-0F65-0854D39B1E55}"/>
              </a:ext>
            </a:extLst>
          </p:cNvPr>
          <p:cNvSpPr txBox="1"/>
          <p:nvPr/>
        </p:nvSpPr>
        <p:spPr>
          <a:xfrm>
            <a:off x="3357562" y="1593503"/>
            <a:ext cx="2007394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Text summarization allows for the efficient &amp; effective processing of large amounts of text saving time, information access, &amp; may enhances some NLP tasks. 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4F6F-0A6D-0C6D-D551-C6041AC84B56}"/>
              </a:ext>
            </a:extLst>
          </p:cNvPr>
          <p:cNvSpPr txBox="1"/>
          <p:nvPr/>
        </p:nvSpPr>
        <p:spPr>
          <a:xfrm>
            <a:off x="471487" y="1214438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021-7AE0-BB44-6BAB-82DA81ACF8B7}"/>
              </a:ext>
            </a:extLst>
          </p:cNvPr>
          <p:cNvSpPr txBox="1"/>
          <p:nvPr/>
        </p:nvSpPr>
        <p:spPr>
          <a:xfrm>
            <a:off x="3357562" y="1214437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 it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191F2-AE02-FD9A-5589-A3FEA4EF7714}"/>
              </a:ext>
            </a:extLst>
          </p:cNvPr>
          <p:cNvSpPr txBox="1"/>
          <p:nvPr/>
        </p:nvSpPr>
        <p:spPr>
          <a:xfrm>
            <a:off x="557213" y="4050506"/>
            <a:ext cx="11644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BA7D-D999-0692-7227-F56D5F76D12D}"/>
              </a:ext>
            </a:extLst>
          </p:cNvPr>
          <p:cNvSpPr txBox="1"/>
          <p:nvPr/>
        </p:nvSpPr>
        <p:spPr>
          <a:xfrm>
            <a:off x="3514724" y="4050506"/>
            <a:ext cx="16930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Summary Statistics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4E448D2-1422-CA62-32CD-87EC404B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5815012" y="1214437"/>
            <a:ext cx="2426138" cy="173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0E513C1D-3D5C-15FA-5D51-DF2ADE1D841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6427760" y="1855699"/>
            <a:ext cx="2281648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9078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summarization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D332A-C3BD-8AA9-32D0-30B613587D64}"/>
              </a:ext>
            </a:extLst>
          </p:cNvPr>
          <p:cNvSpPr txBox="1"/>
          <p:nvPr/>
        </p:nvSpPr>
        <p:spPr>
          <a:xfrm>
            <a:off x="121442" y="658833"/>
            <a:ext cx="89011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Jaccard Similarity* </a:t>
            </a:r>
            <a:r>
              <a:rPr lang="en-US" dirty="0">
                <a:solidFill>
                  <a:schemeClr val="accent3"/>
                </a:solidFill>
              </a:rPr>
              <a:t>measures how </a:t>
            </a:r>
            <a:r>
              <a:rPr lang="en-US" i="1" dirty="0">
                <a:solidFill>
                  <a:schemeClr val="accent3"/>
                </a:solidFill>
              </a:rPr>
              <a:t>similar</a:t>
            </a:r>
            <a:r>
              <a:rPr lang="en-US" dirty="0">
                <a:solidFill>
                  <a:schemeClr val="accent3"/>
                </a:solidFill>
              </a:rPr>
              <a:t> two sets are. In NLP, these "sets" are the words in the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560B-0E71-BD71-AD30-2EABFFE2841D}"/>
              </a:ext>
            </a:extLst>
          </p:cNvPr>
          <p:cNvSpPr txBox="1"/>
          <p:nvPr/>
        </p:nvSpPr>
        <p:spPr>
          <a:xfrm>
            <a:off x="121443" y="4698565"/>
            <a:ext cx="8901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*there are many others that are more complex not covered in class but worth exploring: </a:t>
            </a:r>
          </a:p>
          <a:p>
            <a:r>
              <a:rPr kumimoji="0" lang="en-US" sz="1200" b="1" i="0" u="sng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Cosine Sim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BERT, LSA, </a:t>
            </a:r>
            <a:r>
              <a:rPr lang="en-US" sz="1200" dirty="0">
                <a:solidFill>
                  <a:schemeClr val="accent3"/>
                </a:solidFill>
              </a:rPr>
              <a:t>ROUGE, BLEU- you can use APIs for these of check out </a:t>
            </a:r>
            <a:r>
              <a:rPr lang="en-US" sz="1200" dirty="0" err="1">
                <a:solidFill>
                  <a:schemeClr val="accent3"/>
                </a:solidFill>
              </a:rPr>
              <a:t>stringdist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textreuse</a:t>
            </a:r>
            <a:r>
              <a:rPr lang="en-US" sz="1200" dirty="0">
                <a:solidFill>
                  <a:schemeClr val="accent3"/>
                </a:solidFill>
              </a:rPr>
              <a:t> &amp; </a:t>
            </a:r>
            <a:r>
              <a:rPr lang="en-US" sz="1200" dirty="0" err="1">
                <a:solidFill>
                  <a:schemeClr val="accent3"/>
                </a:solidFill>
              </a:rPr>
              <a:t>sacRebleu</a:t>
            </a:r>
            <a:r>
              <a:rPr lang="en-US" sz="1200" dirty="0">
                <a:solidFill>
                  <a:schemeClr val="accent3"/>
                </a:solidFill>
              </a:rPr>
              <a:t> packages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3F12C-671D-8CAF-C55C-F7508FF4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378192"/>
            <a:ext cx="2731294" cy="27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F9AE-032B-1707-2DBC-F8A0E9AD0B42}"/>
              </a:ext>
            </a:extLst>
          </p:cNvPr>
          <p:cNvSpPr txBox="1"/>
          <p:nvPr/>
        </p:nvSpPr>
        <p:spPr>
          <a:xfrm>
            <a:off x="4848224" y="1117356"/>
            <a:ext cx="27821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two – summarized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9A3D8-34F7-14C4-967F-F5EBA5D77734}"/>
              </a:ext>
            </a:extLst>
          </p:cNvPr>
          <p:cNvSpPr txBox="1"/>
          <p:nvPr/>
        </p:nvSpPr>
        <p:spPr>
          <a:xfrm>
            <a:off x="576263" y="1084788"/>
            <a:ext cx="27312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one – original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B8767-F630-2B1A-11A2-24DCA535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4" y="1378193"/>
            <a:ext cx="2731294" cy="27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AI/ML VS. </a:t>
            </a:r>
            <a:r>
              <a:rPr lang="en-US" dirty="0" err="1"/>
              <a:t>Calcuations</a:t>
            </a:r>
            <a:endParaRPr lang="en-US" dirty="0"/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FA8A-F992-1A9E-2BEB-47BFE88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F6CD-B8F6-9D11-FD41-A4C5B4CA3689}"/>
              </a:ext>
            </a:extLst>
          </p:cNvPr>
          <p:cNvSpPr txBox="1"/>
          <p:nvPr/>
        </p:nvSpPr>
        <p:spPr>
          <a:xfrm>
            <a:off x="121443" y="995719"/>
            <a:ext cx="362902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1: Tokenization &amp; Set Creation:</a:t>
            </a:r>
            <a:r>
              <a:rPr lang="en-US" sz="1200" dirty="0">
                <a:solidFill>
                  <a:schemeClr val="accent4"/>
                </a:solidFill>
              </a:rPr>
              <a:t> Break down each piece of text into n-grams.  Then each set is created of unique terms.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2: Find the Intersection:</a:t>
            </a:r>
            <a:r>
              <a:rPr lang="en-US" sz="1200" dirty="0">
                <a:solidFill>
                  <a:schemeClr val="accent4"/>
                </a:solidFill>
              </a:rPr>
              <a:t> Count the number of words that are present in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Use a Venn Diagram if you have space, showing the overlapping area.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3: Find the Union:</a:t>
            </a:r>
            <a:r>
              <a:rPr lang="en-US" sz="1200" dirty="0">
                <a:solidFill>
                  <a:schemeClr val="accent4"/>
                </a:solidFill>
              </a:rPr>
              <a:t> Count the total number of </a:t>
            </a:r>
            <a:r>
              <a:rPr lang="en-US" sz="1200" i="1" dirty="0">
                <a:solidFill>
                  <a:schemeClr val="accent4"/>
                </a:solidFill>
              </a:rPr>
              <a:t>unique</a:t>
            </a:r>
            <a:r>
              <a:rPr lang="en-US" sz="1200" dirty="0">
                <a:solidFill>
                  <a:schemeClr val="accent4"/>
                </a:solidFill>
              </a:rPr>
              <a:t> words across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 combined.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In the Venn Diagram, this would be the entire area covered by both circles.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/>
                </a:solidFill>
              </a:rPr>
              <a:t>Step 4: Calculate the Ratio:</a:t>
            </a:r>
            <a:r>
              <a:rPr lang="en-US" sz="1200" dirty="0">
                <a:solidFill>
                  <a:schemeClr val="accent4"/>
                </a:solidFill>
              </a:rPr>
              <a:t> Divide the number of common words (intersection) by the total unique words (union).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99D2-49AF-01E1-10B1-72C7592734D4}"/>
              </a:ext>
            </a:extLst>
          </p:cNvPr>
          <p:cNvSpPr txBox="1"/>
          <p:nvPr/>
        </p:nvSpPr>
        <p:spPr>
          <a:xfrm>
            <a:off x="3957637" y="66868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Example: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quick, brown,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{I, like, the, cat, and, dog}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8B2CD-63B8-5BE9-589A-E96A9B533312}"/>
              </a:ext>
            </a:extLst>
          </p:cNvPr>
          <p:cNvSpPr txBox="1"/>
          <p:nvPr/>
        </p:nvSpPr>
        <p:spPr>
          <a:xfrm>
            <a:off x="4056336" y="1688216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Intersection: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A5329-D397-00CA-A709-E4ACF8B2B444}"/>
              </a:ext>
            </a:extLst>
          </p:cNvPr>
          <p:cNvSpPr txBox="1"/>
          <p:nvPr/>
        </p:nvSpPr>
        <p:spPr>
          <a:xfrm>
            <a:off x="4056336" y="367337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Ratio:</a:t>
            </a:r>
          </a:p>
          <a:p>
            <a:r>
              <a:rPr lang="en-US" dirty="0">
                <a:solidFill>
                  <a:schemeClr val="accent3"/>
                </a:solidFill>
              </a:rPr>
              <a:t>{the, dog}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/ {the, quick, brown, dog, I, like, cat, and }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 / 8 = .25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6B27A-710D-C122-406B-2053F191253F}"/>
              </a:ext>
            </a:extLst>
          </p:cNvPr>
          <p:cNvSpPr txBox="1"/>
          <p:nvPr/>
        </p:nvSpPr>
        <p:spPr>
          <a:xfrm>
            <a:off x="4056336" y="2703879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Union: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 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</a:t>
            </a:r>
          </a:p>
          <a:p>
            <a:r>
              <a:rPr lang="en-US" dirty="0">
                <a:solidFill>
                  <a:schemeClr val="accent3"/>
                </a:solidFill>
              </a:rPr>
              <a:t>{the, quick, brown, dog, I, like, cat, and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517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A6F-5BAD-EE50-841A-7F43D39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Jaccard?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7F79-FF9A-0468-EA6C-B056585B2168}"/>
              </a:ext>
            </a:extLst>
          </p:cNvPr>
          <p:cNvSpPr txBox="1"/>
          <p:nvPr/>
        </p:nvSpPr>
        <p:spPr>
          <a:xfrm>
            <a:off x="107156" y="1835825"/>
            <a:ext cx="457200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Jaccard Similarity score will always be a number between </a:t>
            </a:r>
            <a:r>
              <a:rPr lang="en-US" b="1" u="sng" dirty="0">
                <a:solidFill>
                  <a:schemeClr val="accent6"/>
                </a:solidFill>
              </a:rPr>
              <a:t>0 and 1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0:</a:t>
            </a:r>
            <a:r>
              <a:rPr lang="en-US" dirty="0">
                <a:solidFill>
                  <a:schemeClr val="accent6"/>
                </a:solidFill>
              </a:rPr>
              <a:t> No words in common (completely different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1:</a:t>
            </a:r>
            <a:r>
              <a:rPr lang="en-US" dirty="0">
                <a:solidFill>
                  <a:schemeClr val="accent6"/>
                </a:solidFill>
              </a:rPr>
              <a:t> All words are the same (identical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Higher Score = More Similar:</a:t>
            </a:r>
            <a:r>
              <a:rPr lang="en-US" dirty="0">
                <a:solidFill>
                  <a:schemeClr val="accent6"/>
                </a:solidFill>
              </a:rPr>
              <a:t> A higher Jaccard score means the two pieces of text share more words &amp; similarity.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861-3432-5A56-0FDD-20F5C918C17B}"/>
              </a:ext>
            </a:extLst>
          </p:cNvPr>
          <p:cNvSpPr txBox="1"/>
          <p:nvPr/>
        </p:nvSpPr>
        <p:spPr>
          <a:xfrm>
            <a:off x="157163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Interpretation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485C3-2DF4-36F2-FBBB-3C3B0577B264}"/>
              </a:ext>
            </a:extLst>
          </p:cNvPr>
          <p:cNvSpPr txBox="1"/>
          <p:nvPr/>
        </p:nvSpPr>
        <p:spPr>
          <a:xfrm>
            <a:off x="4729163" y="1835825"/>
            <a:ext cx="425767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Plagiarism Detection:</a:t>
            </a:r>
            <a:r>
              <a:rPr lang="en-US" dirty="0">
                <a:solidFill>
                  <a:schemeClr val="accent6"/>
                </a:solidFill>
              </a:rPr>
              <a:t> Identifying if documents have similar content.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Document Similarity:</a:t>
            </a:r>
            <a:r>
              <a:rPr lang="en-US" dirty="0">
                <a:solidFill>
                  <a:schemeClr val="accent6"/>
                </a:solidFill>
              </a:rPr>
              <a:t> Grouping similar news articles, research papers, etc.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Recommendation Systems:</a:t>
            </a:r>
            <a:r>
              <a:rPr lang="en-US" dirty="0">
                <a:solidFill>
                  <a:schemeClr val="accent6"/>
                </a:solidFill>
              </a:rPr>
              <a:t> Suggesting items based on shared characteristics.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841DD-BA40-4895-7D4F-409F9B0BC919}"/>
              </a:ext>
            </a:extLst>
          </p:cNvPr>
          <p:cNvSpPr txBox="1"/>
          <p:nvPr/>
        </p:nvSpPr>
        <p:spPr>
          <a:xfrm>
            <a:off x="4779170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Where is it used?</a:t>
            </a:r>
          </a:p>
        </p:txBody>
      </p:sp>
    </p:spTree>
    <p:extLst>
      <p:ext uri="{BB962C8B-B14F-4D97-AF65-F5344CB8AC3E}">
        <p14:creationId xmlns:p14="http://schemas.microsoft.com/office/powerpoint/2010/main" val="13330162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994F-4301-19F3-C314-A1143B8EE230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I_llm_summarization.R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B18F6-2B83-8D5F-8B2A-97D0E5E728CA}"/>
              </a:ext>
            </a:extLst>
          </p:cNvPr>
          <p:cNvSpPr txBox="1"/>
          <p:nvPr/>
        </p:nvSpPr>
        <p:spPr>
          <a:xfrm>
            <a:off x="225824" y="1013543"/>
            <a:ext cx="43461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 model choice matters. 1B models can’t really follow instructions too well but can do summarize still.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1D19-4572-2743-354A-F35969D5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4A8-DCAA-87F9-130F-F6A6F651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7619D-8192-B7A4-17C1-0FF7EDC3D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0" y="241515"/>
            <a:ext cx="7689601" cy="40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 Based Document Classification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1ACC6-E0ED-4028-1B67-F1E841C8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D1F74-3565-010B-9BAD-572A3DF75CC5}"/>
              </a:ext>
            </a:extLst>
          </p:cNvPr>
          <p:cNvSpPr txBox="1"/>
          <p:nvPr/>
        </p:nvSpPr>
        <p:spPr>
          <a:xfrm>
            <a:off x="710294" y="2052289"/>
            <a:ext cx="34616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Assigning a document to one or more predefined categories, classes, or labels based on its content or other attributes.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57038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D7FEE7-900E-CACA-967F-EDC405FBFD48}"/>
              </a:ext>
            </a:extLst>
          </p:cNvPr>
          <p:cNvCxnSpPr>
            <a:cxnSpLocks/>
          </p:cNvCxnSpPr>
          <p:nvPr/>
        </p:nvCxnSpPr>
        <p:spPr>
          <a:xfrm flipV="1">
            <a:off x="6096476" y="4021653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FEEE4E-92D8-6E00-44F0-AE5B28EF200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085005" y="2236185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C2405-7A22-55B0-BA40-076622C4208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38943" y="4192073"/>
            <a:ext cx="1928113" cy="6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Methods for document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4BAA-9302-A6D8-5ABA-71D25BAC6B79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J_llm_document_classification.R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38C0E-464A-DCB2-3BBE-C8D925FC5E2D}"/>
              </a:ext>
            </a:extLst>
          </p:cNvPr>
          <p:cNvCxnSpPr/>
          <p:nvPr/>
        </p:nvCxnSpPr>
        <p:spPr>
          <a:xfrm flipV="1">
            <a:off x="1200056" y="2287798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C8169-6D60-A1B3-B6A3-5852DEC16586}"/>
              </a:ext>
            </a:extLst>
          </p:cNvPr>
          <p:cNvSpPr/>
          <p:nvPr/>
        </p:nvSpPr>
        <p:spPr>
          <a:xfrm>
            <a:off x="1564124" y="214655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0034E-76E7-BB2B-209D-F1EF5D1EC192}"/>
              </a:ext>
            </a:extLst>
          </p:cNvPr>
          <p:cNvSpPr/>
          <p:nvPr/>
        </p:nvSpPr>
        <p:spPr>
          <a:xfrm>
            <a:off x="2964535" y="2040449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Numeric or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A497-665F-51C3-5C22-1913F1D1F81C}"/>
              </a:ext>
            </a:extLst>
          </p:cNvPr>
          <p:cNvSpPr txBox="1"/>
          <p:nvPr/>
        </p:nvSpPr>
        <p:spPr>
          <a:xfrm>
            <a:off x="285750" y="1126050"/>
            <a:ext cx="429163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Build a model narrowly focused on the class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52F0-ECBA-6B9D-6E95-F503224EFF69}"/>
              </a:ext>
            </a:extLst>
          </p:cNvPr>
          <p:cNvSpPr txBox="1"/>
          <p:nvPr/>
        </p:nvSpPr>
        <p:spPr>
          <a:xfrm>
            <a:off x="146740" y="3530357"/>
            <a:ext cx="195942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Logistic Regression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7AA50-8050-803C-3B58-4800CB82F407}"/>
              </a:ext>
            </a:extLst>
          </p:cNvPr>
          <p:cNvSpPr/>
          <p:nvPr/>
        </p:nvSpPr>
        <p:spPr>
          <a:xfrm>
            <a:off x="146740" y="3822743"/>
            <a:ext cx="1192203" cy="738662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DTM with Y Variable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D8D20-B4A2-CCA3-44C6-BDB0239AE716}"/>
              </a:ext>
            </a:extLst>
          </p:cNvPr>
          <p:cNvSpPr/>
          <p:nvPr/>
        </p:nvSpPr>
        <p:spPr>
          <a:xfrm>
            <a:off x="1543050" y="3868909"/>
            <a:ext cx="1445079" cy="646329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Ridge Regression [other methods exist too]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1896F-13E9-A064-A7E3-3F00B8AEFF83}"/>
              </a:ext>
            </a:extLst>
          </p:cNvPr>
          <p:cNvSpPr/>
          <p:nvPr/>
        </p:nvSpPr>
        <p:spPr>
          <a:xfrm>
            <a:off x="163713" y="2163069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B18EF-4E7E-389F-98D5-26127A7FC162}"/>
              </a:ext>
            </a:extLst>
          </p:cNvPr>
          <p:cNvSpPr/>
          <p:nvPr/>
        </p:nvSpPr>
        <p:spPr>
          <a:xfrm>
            <a:off x="3267056" y="3961241"/>
            <a:ext cx="1157988" cy="46166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Readmission Vs Not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505BAA-DD01-47B7-8870-FB99C3035EEE}"/>
              </a:ext>
            </a:extLst>
          </p:cNvPr>
          <p:cNvSpPr/>
          <p:nvPr/>
        </p:nvSpPr>
        <p:spPr>
          <a:xfrm>
            <a:off x="6354427" y="203613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553E0-78A1-0F77-0D81-E7F960E2B0E0}"/>
              </a:ext>
            </a:extLst>
          </p:cNvPr>
          <p:cNvSpPr txBox="1"/>
          <p:nvPr/>
        </p:nvSpPr>
        <p:spPr>
          <a:xfrm>
            <a:off x="4686493" y="1126050"/>
            <a:ext cx="4351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New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the model has an understanding of many classes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E124A-4E0C-B5CA-E318-A847227B13BB}"/>
              </a:ext>
            </a:extLst>
          </p:cNvPr>
          <p:cNvSpPr txBox="1"/>
          <p:nvPr/>
        </p:nvSpPr>
        <p:spPr>
          <a:xfrm>
            <a:off x="5270591" y="2835618"/>
            <a:ext cx="9626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FD5595-815F-35D0-9AFB-FBA630AFC03B}"/>
              </a:ext>
            </a:extLst>
          </p:cNvPr>
          <p:cNvCxnSpPr/>
          <p:nvPr/>
        </p:nvCxnSpPr>
        <p:spPr>
          <a:xfrm>
            <a:off x="4577388" y="1423381"/>
            <a:ext cx="0" cy="331470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A2E18-3849-7C03-F8A5-46E180C66D57}"/>
              </a:ext>
            </a:extLst>
          </p:cNvPr>
          <p:cNvSpPr/>
          <p:nvPr/>
        </p:nvSpPr>
        <p:spPr>
          <a:xfrm>
            <a:off x="4729733" y="2099035"/>
            <a:ext cx="135527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24B02-02C8-08B3-D20D-80CF8397D584}"/>
              </a:ext>
            </a:extLst>
          </p:cNvPr>
          <p:cNvSpPr/>
          <p:nvPr/>
        </p:nvSpPr>
        <p:spPr>
          <a:xfrm>
            <a:off x="7548630" y="1866854"/>
            <a:ext cx="1355272" cy="738662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Multiple Types of 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enerated 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72C91-A710-BB4D-902B-70B697C3789C}"/>
              </a:ext>
            </a:extLst>
          </p:cNvPr>
          <p:cNvSpPr/>
          <p:nvPr/>
        </p:nvSpPr>
        <p:spPr>
          <a:xfrm>
            <a:off x="4811376" y="3464022"/>
            <a:ext cx="1355272" cy="1169549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Classification System Prompt &amp; Document to classify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083877-B2DB-BF1E-3DBE-0AFDD545B016}"/>
              </a:ext>
            </a:extLst>
          </p:cNvPr>
          <p:cNvSpPr/>
          <p:nvPr/>
        </p:nvSpPr>
        <p:spPr>
          <a:xfrm>
            <a:off x="6414242" y="3860745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118F0-DF7E-2792-CBCF-45E30821100D}"/>
              </a:ext>
            </a:extLst>
          </p:cNvPr>
          <p:cNvSpPr/>
          <p:nvPr/>
        </p:nvSpPr>
        <p:spPr>
          <a:xfrm>
            <a:off x="7560101" y="3571744"/>
            <a:ext cx="1355272" cy="95410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Tagging, Classification, 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95938-485D-5E4A-DB8B-F1F85DE5ACD9}"/>
              </a:ext>
            </a:extLst>
          </p:cNvPr>
          <p:cNvSpPr txBox="1"/>
          <p:nvPr/>
        </p:nvSpPr>
        <p:spPr>
          <a:xfrm>
            <a:off x="4797824" y="3111677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Just ask!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K_LLM_NER.R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43151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222879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717937"/>
            <a:ext cx="2186344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Went up the hill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212995"/>
            <a:ext cx="140366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222878"/>
            <a:ext cx="41832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45842"/>
            <a:ext cx="128495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222878"/>
            <a:ext cx="779978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717937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212994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212994"/>
            <a:ext cx="71803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348CA-C174-2315-9577-4AE36C10F3FF}"/>
              </a:ext>
            </a:extLst>
          </p:cNvPr>
          <p:cNvSpPr txBox="1"/>
          <p:nvPr/>
        </p:nvSpPr>
        <p:spPr>
          <a:xfrm>
            <a:off x="432707" y="4471767"/>
            <a:ext cx="54515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https://www.ecoi.net/en/document/1045535.html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ZAF_1985_State_Department.txt</a:t>
            </a: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680E-26AF-2334-B83B-EFA7D2E7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46726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No concept of what it will do in the future [until “thinking” models].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871361"/>
            <a:ext cx="4599269" cy="131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3006298"/>
            <a:ext cx="4599269" cy="13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D55F0-D133-45A0-0DE2-AE3C1417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78" y="2070895"/>
            <a:ext cx="2926443" cy="12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7B357-9133-763D-7D30-65E2A6D3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5" r="36134" b="41429"/>
          <a:stretch>
            <a:fillRect/>
          </a:stretch>
        </p:blipFill>
        <p:spPr>
          <a:xfrm>
            <a:off x="225824" y="2379889"/>
            <a:ext cx="3256438" cy="240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8A2BD-2796-4B1B-5CAA-FB1AFA90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1" t="8656" r="38761" b="29328"/>
          <a:stretch>
            <a:fillRect/>
          </a:stretch>
        </p:blipFill>
        <p:spPr>
          <a:xfrm>
            <a:off x="3976005" y="2454157"/>
            <a:ext cx="2686051" cy="21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86D0-8445-C5AA-329B-F1C435C02649}"/>
              </a:ext>
            </a:extLst>
          </p:cNvPr>
          <p:cNvSpPr txBox="1"/>
          <p:nvPr/>
        </p:nvSpPr>
        <p:spPr>
          <a:xfrm>
            <a:off x="6890657" y="2873829"/>
            <a:ext cx="17798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2024 data but was LLM was still wrong citing 2023 data.</a:t>
            </a:r>
          </a:p>
        </p:txBody>
      </p:sp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17" y="2111578"/>
            <a:ext cx="3562405" cy="1216238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 or relying on LLMs. </a:t>
            </a:r>
            <a:r>
              <a:rPr lang="en-US" dirty="0">
                <a:solidFill>
                  <a:schemeClr val="accent1"/>
                </a:solidFill>
              </a:rPr>
              <a:t>Prompting makes all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A3D3-A529-D41A-C159-E967D9CA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9360-1690-C762-D5B3-1B690C5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0" r="14798" b="20294"/>
          <a:stretch>
            <a:fillRect/>
          </a:stretch>
        </p:blipFill>
        <p:spPr>
          <a:xfrm>
            <a:off x="4072658" y="137160"/>
            <a:ext cx="4845518" cy="486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6FF7A-B021-D396-7CF6-EAA2A2DC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</p:spPr>
        <p:txBody>
          <a:bodyPr/>
          <a:lstStyle/>
          <a:p>
            <a:r>
              <a:rPr lang="en-US" dirty="0"/>
              <a:t>Jailbreak -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6366-7B8E-405A-B769-3F9E0359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94" r="14062" b="19265"/>
          <a:stretch>
            <a:fillRect/>
          </a:stretch>
        </p:blipFill>
        <p:spPr>
          <a:xfrm>
            <a:off x="4121597" y="137160"/>
            <a:ext cx="4796579" cy="4779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49D4-9E13-7E81-C4F3-0FFBE6ABA380}"/>
              </a:ext>
            </a:extLst>
          </p:cNvPr>
          <p:cNvSpPr/>
          <p:nvPr/>
        </p:nvSpPr>
        <p:spPr>
          <a:xfrm>
            <a:off x="6201851" y="2566035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EF7F3-49DC-98E1-77C4-24627AD043B1}"/>
              </a:ext>
            </a:extLst>
          </p:cNvPr>
          <p:cNvSpPr/>
          <p:nvPr/>
        </p:nvSpPr>
        <p:spPr>
          <a:xfrm>
            <a:off x="4979558" y="2865903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F3ED6-D0F5-CB31-2B12-11C12A3D8E17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49A-EAAA-FD20-EBF4-ED02FA5A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F7C7-7B8B-3971-1631-E391DE02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89" y="434160"/>
            <a:ext cx="4979907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501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26D8-790E-1B10-E107-3BFDE7D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B1B-AAED-7425-1463-58639D88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285C4-055B-04A0-D80D-C49201C0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5" r="21219" b="16051"/>
          <a:stretch>
            <a:fillRect/>
          </a:stretch>
        </p:blipFill>
        <p:spPr>
          <a:xfrm>
            <a:off x="4955722" y="137160"/>
            <a:ext cx="3494314" cy="4617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B118D-6A25-91A8-C6BD-143E8E2723D0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D_STCA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54994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990-38B0-B8B7-6226-717FF7BD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526543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8E57F791-DCEF-DA86-2BD9-8D50FFE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65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03318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03318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6401B-4E05-D221-2C44-253243F9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1" t="12110" r="20009" b="12373"/>
          <a:stretch>
            <a:fillRect/>
          </a:stretch>
        </p:blipFill>
        <p:spPr>
          <a:xfrm>
            <a:off x="225824" y="1351656"/>
            <a:ext cx="3478007" cy="271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78FD-65C9-AB43-A5FE-E39C125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31" t="12465" r="19527" b="12465"/>
          <a:stretch>
            <a:fillRect/>
          </a:stretch>
        </p:blipFill>
        <p:spPr>
          <a:xfrm>
            <a:off x="996845" y="2547196"/>
            <a:ext cx="3336328" cy="2564447"/>
          </a:xfrm>
          <a:prstGeom prst="rect">
            <a:avLst/>
          </a:prstGeom>
        </p:spPr>
      </p:pic>
      <p:pic>
        <p:nvPicPr>
          <p:cNvPr id="14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3677494-8679-5B99-EAEA-099233D2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33C7B-1BAF-F087-51AD-85566A21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1" t="12111" r="19817" b="12681"/>
          <a:stretch>
            <a:fillRect/>
          </a:stretch>
        </p:blipFill>
        <p:spPr>
          <a:xfrm>
            <a:off x="2803160" y="1098418"/>
            <a:ext cx="4721902" cy="365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6E6FD-72E8-A506-0572-F88B924E73DF}"/>
              </a:ext>
            </a:extLst>
          </p:cNvPr>
          <p:cNvSpPr/>
          <p:nvPr/>
        </p:nvSpPr>
        <p:spPr>
          <a:xfrm>
            <a:off x="4414603" y="1671403"/>
            <a:ext cx="1379095" cy="198619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72C2CD6A-3CBF-BE9A-FEDE-B2E6954D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time it will take time to load the model into RAM.  Then you can test your local LLM using the chat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024E-3C0D-F148-F30E-640A0A70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9" y="1184223"/>
            <a:ext cx="4229970" cy="3299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0F3B3-07BD-1C83-CEF3-4852297151A5}"/>
              </a:ext>
            </a:extLst>
          </p:cNvPr>
          <p:cNvSpPr/>
          <p:nvPr/>
        </p:nvSpPr>
        <p:spPr>
          <a:xfrm>
            <a:off x="1558978" y="2773181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0B289-41F8-87FF-571B-6FE2BC4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1" y="1183286"/>
            <a:ext cx="4229970" cy="3299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A6EA9F-DFDD-4816-1F9C-8D210217EFBB}"/>
              </a:ext>
            </a:extLst>
          </p:cNvPr>
          <p:cNvSpPr/>
          <p:nvPr/>
        </p:nvSpPr>
        <p:spPr>
          <a:xfrm>
            <a:off x="5799871" y="1606446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B530FA5-EFF1-F47D-DA31-79C523B1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A0AC4-29BF-B899-7066-702D910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95AA16-700E-AA37-8A63-34D983E25D7B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306C7-E1BA-7EFE-1634-A9F4D54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62C93B-403E-0BF4-1197-F9569C4C82E6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662A53E8-2C0A-3385-9A3A-1629654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26A-2354-6AD3-B1F6-76C6C23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9D3-28FF-63EE-43D1-BB90063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58234-002D-1361-6CAA-D95AB35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1A273-EEB4-3CB6-8924-E198BF6626A1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FFA8A-C7FC-1CCC-9793-E8733E6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18ED1-8517-2DAC-516C-FDD655BC6DC7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3AA28DD1-C3D9-A931-D35E-E6066873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1305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502E-FB5D-65C0-D424-5C25F1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 API Key, click “Start Server” &amp; verify a model is running by clicking “model providers”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EB3-2752-D3BC-9414-84D895F6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858088"/>
            <a:ext cx="4539958" cy="354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E9FA-D97F-B146-7BFA-41E62861EC67}"/>
              </a:ext>
            </a:extLst>
          </p:cNvPr>
          <p:cNvSpPr/>
          <p:nvPr/>
        </p:nvSpPr>
        <p:spPr>
          <a:xfrm>
            <a:off x="1743052" y="2865883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6CC9B-4B01-B7DA-E2A8-BB7501E29FC5}"/>
              </a:ext>
            </a:extLst>
          </p:cNvPr>
          <p:cNvSpPr/>
          <p:nvPr/>
        </p:nvSpPr>
        <p:spPr>
          <a:xfrm>
            <a:off x="1743052" y="1153071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6D097-D4E4-95C7-26BC-1ABBF957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3" y="1082941"/>
            <a:ext cx="3963843" cy="3092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171F2-A019-A053-4F06-2335444C9048}"/>
              </a:ext>
            </a:extLst>
          </p:cNvPr>
          <p:cNvSpPr/>
          <p:nvPr/>
        </p:nvSpPr>
        <p:spPr>
          <a:xfrm>
            <a:off x="1026826" y="1447388"/>
            <a:ext cx="716226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CCB6-1D2C-AC04-018C-B00F8978D773}"/>
              </a:ext>
            </a:extLst>
          </p:cNvPr>
          <p:cNvSpPr/>
          <p:nvPr/>
        </p:nvSpPr>
        <p:spPr>
          <a:xfrm>
            <a:off x="6513226" y="1583392"/>
            <a:ext cx="2312679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496C9F6B-0857-D9B0-C46C-3EC317A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38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6" cy="594000"/>
          </a:xfrm>
        </p:spPr>
        <p:txBody>
          <a:bodyPr>
            <a:normAutofit/>
          </a:bodyPr>
          <a:lstStyle/>
          <a:p>
            <a:r>
              <a:rPr lang="en-US" dirty="0"/>
              <a:t>Now let’s use R to interface with the Jan AI local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C0BA-A1E2-D267-B777-93854A66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7"/>
          <a:stretch>
            <a:fillRect/>
          </a:stretch>
        </p:blipFill>
        <p:spPr>
          <a:xfrm>
            <a:off x="225824" y="749408"/>
            <a:ext cx="3613194" cy="4269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DE517F-44DF-1F3B-1EA2-DD4C911DE169}"/>
              </a:ext>
            </a:extLst>
          </p:cNvPr>
          <p:cNvSpPr/>
          <p:nvPr/>
        </p:nvSpPr>
        <p:spPr>
          <a:xfrm>
            <a:off x="281510" y="1831561"/>
            <a:ext cx="3196207" cy="5412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F2368-ED10-DAAB-BB2A-33BA14CD87CE}"/>
              </a:ext>
            </a:extLst>
          </p:cNvPr>
          <p:cNvSpPr/>
          <p:nvPr/>
        </p:nvSpPr>
        <p:spPr>
          <a:xfrm>
            <a:off x="168894" y="4609476"/>
            <a:ext cx="1569965" cy="389370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0FC718C4-141C-67AF-D6B5-8653A33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6499</TotalTime>
  <Words>2400</Words>
  <Application>Microsoft Macintosh PowerPoint</Application>
  <PresentationFormat>On-screen Show (16:9)</PresentationFormat>
  <Paragraphs>272</Paragraphs>
  <Slides>65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Google Sans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Difference with AI/ML VS. Calcuations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Tokens co-occurrence can be understood as a vector of numbers, these observed interactions represent the token in context.</vt:lpstr>
      <vt:lpstr>In a hyperspace words &amp; concepts are identified in close proximity.</vt:lpstr>
      <vt:lpstr>Responses are built concept by concept, token by token based on the vector embedding relationships.</vt:lpstr>
      <vt:lpstr>LLMs build token by token to construct a response.</vt:lpstr>
      <vt:lpstr>Local LLM Models</vt:lpstr>
      <vt:lpstr>Local LLM to Cloud Comparison</vt:lpstr>
      <vt:lpstr>Please download LM-Studio*</vt:lpstr>
      <vt:lpstr>LM-Studio Setup  - search for “llama3.2-1b-instruct”</vt:lpstr>
      <vt:lpstr>Once downloaded, load the model</vt:lpstr>
      <vt:lpstr>Test your local LLM using the chat interface.</vt:lpstr>
      <vt:lpstr>Click on the developer icon to start your local server.</vt:lpstr>
      <vt:lpstr>Now let’s use R to interface with the local server.</vt:lpstr>
      <vt:lpstr>API Inputs to watch out for.</vt:lpstr>
      <vt:lpstr>Open A_lm-studio.R </vt:lpstr>
      <vt:lpstr>Start Here Day 2 Vienna Summer</vt:lpstr>
      <vt:lpstr>As a server, you can efficiently use LLMs in a workflow but be mindful of the instructions.  </vt:lpstr>
      <vt:lpstr>There is also a system level prompt.</vt:lpstr>
      <vt:lpstr>Use an LLM for sentiment</vt:lpstr>
      <vt:lpstr>Text Summarization</vt:lpstr>
      <vt:lpstr>How do you measure summarization quality?</vt:lpstr>
      <vt:lpstr>Jaccard Similarity</vt:lpstr>
      <vt:lpstr>Why Jaccard?</vt:lpstr>
      <vt:lpstr>Use an LLM for summarization</vt:lpstr>
      <vt:lpstr>LLM Based Document Classification</vt:lpstr>
      <vt:lpstr>2 Methods for document classification</vt:lpstr>
      <vt:lpstr>Think of LLMS as useful tools for specific tasks like NER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of what it will do in the future [until “thinking” models].</vt:lpstr>
      <vt:lpstr>Asking for citations…risky business!</vt:lpstr>
      <vt:lpstr>Asking for citations…risky business!</vt:lpstr>
      <vt:lpstr>Ask questions carefully when seeking answers or relying on LLMs. Prompting makes all the difference.</vt:lpstr>
      <vt:lpstr>Basic Prompt – Use the R script to follow this format.</vt:lpstr>
      <vt:lpstr>In the script, add positive and negative examples to the prompt.</vt:lpstr>
      <vt:lpstr>Chain of thought prompting</vt:lpstr>
      <vt:lpstr>COSTAR</vt:lpstr>
      <vt:lpstr>Longer prompt with specific aspects.</vt:lpstr>
      <vt:lpstr>LLMs are usually censored to avoid bias &amp; offensive content.  Jailbreak prompts exist to overcome internal guardrails &amp; the community has made uncensored models.</vt:lpstr>
      <vt:lpstr>Jailbreak - Decomposition</vt:lpstr>
      <vt:lpstr>Jailbreak - Decomposition</vt:lpstr>
      <vt:lpstr>Jailbreak - STCA</vt:lpstr>
      <vt:lpstr>Jailbreak - STCA</vt:lpstr>
      <vt:lpstr>There are multiple jailbreak prompts, be aware people use them in production systems! Don’t do this.</vt:lpstr>
      <vt:lpstr>Appendix</vt:lpstr>
      <vt:lpstr>Download Jan AI, then download a local model.</vt:lpstr>
      <vt:lpstr>You can download either model…results will vary</vt:lpstr>
      <vt:lpstr>Once downloaded, load the model</vt:lpstr>
      <vt:lpstr>The first time it will take time to load the model into RAM.  Then you can test your local LLM using the chat interface.</vt:lpstr>
      <vt:lpstr>Click on settings, then local API server</vt:lpstr>
      <vt:lpstr>Click on settings, then local API server</vt:lpstr>
      <vt:lpstr>Add an API Key, click “Start Server” &amp; verify a model is running by clicking “model providers”</vt:lpstr>
      <vt:lpstr>Now let’s use R to interface with the Jan AI local server.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42</cp:revision>
  <dcterms:modified xsi:type="dcterms:W3CDTF">2025-07-06T23:26:36Z</dcterms:modified>
</cp:coreProperties>
</file>